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Arimo"/>
      <p:regular r:id="rId25"/>
      <p:bold r:id="rId26"/>
      <p:italic r:id="rId27"/>
      <p:boldItalic r:id="rId28"/>
    </p:embeddedFont>
    <p:embeddedFont>
      <p:font typeface="Arimo Medium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Helvetica Neue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6A5FCD-D3BD-40CD-967A-001DAB6A8247}">
  <a:tblStyle styleId="{526A5FCD-D3BD-40CD-967A-001DAB6A82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rimo-bold.fntdata"/><Relationship Id="rId25" Type="http://schemas.openxmlformats.org/officeDocument/2006/relationships/font" Target="fonts/Arimo-regular.fntdata"/><Relationship Id="rId28" Type="http://schemas.openxmlformats.org/officeDocument/2006/relationships/font" Target="fonts/Arimo-boldItalic.fntdata"/><Relationship Id="rId27" Type="http://schemas.openxmlformats.org/officeDocument/2006/relationships/font" Target="fonts/Arim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rimo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imoMedium-italic.fntdata"/><Relationship Id="rId30" Type="http://schemas.openxmlformats.org/officeDocument/2006/relationships/font" Target="fonts/ArimoMedium-bold.fntdata"/><Relationship Id="rId11" Type="http://schemas.openxmlformats.org/officeDocument/2006/relationships/slide" Target="slides/slide5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4.xml"/><Relationship Id="rId32" Type="http://schemas.openxmlformats.org/officeDocument/2006/relationships/font" Target="fonts/Arimo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regular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1.xml"/><Relationship Id="rId39" Type="http://schemas.openxmlformats.org/officeDocument/2006/relationships/font" Target="fonts/HelveticaNeueLight-italic.fntdata"/><Relationship Id="rId16" Type="http://schemas.openxmlformats.org/officeDocument/2006/relationships/slide" Target="slides/slide10.xml"/><Relationship Id="rId38" Type="http://schemas.openxmlformats.org/officeDocument/2006/relationships/font" Target="fonts/HelveticaNeueLight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8bc57b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g338bc57b0b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38bc57b0b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g338bc57b0b8_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1d0646a8a_2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g341d0646a8a_29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8bc57b0b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338bc57b0b8_0_2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41d0646a8a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g341d0646a8a_2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1d0646a8a_2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341d0646a8a_29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1d0646a8a_29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g341d0646a8a_29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8bc57b0b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338bc57b0b8_0_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38bc57b0b8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g338bc57b0b8_0_3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38bc57b0b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8" name="Google Shape;258;g338bc57b0b8_0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38bc57b0b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338bc57b0b8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38bc57b0b8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" name="Google Shape;80;g338bc57b0b8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8bc57b0b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g338bc57b0b8_0_1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8bc57b0b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g338bc57b0b8_0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8bc57b0b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g338bc57b0b8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8bc57b0b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g338bc57b0b8_0_2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1d0646a8a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g341d0646a8a_2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8bc57b0b8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2" name="Google Shape;152;g338bc57b0b8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slide" Target="/ppt/slides/slide9.xml"/><Relationship Id="rId5" Type="http://schemas.openxmlformats.org/officeDocument/2006/relationships/image" Target="../media/image16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26.png"/><Relationship Id="rId5" Type="http://schemas.openxmlformats.org/officeDocument/2006/relationships/image" Target="../media/image17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7.png"/><Relationship Id="rId5" Type="http://schemas.openxmlformats.org/officeDocument/2006/relationships/image" Target="../media/image25.png"/><Relationship Id="rId6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hyperlink" Target="https://doi.org/10.3390/jcp3020013" TargetMode="External"/><Relationship Id="rId6" Type="http://schemas.openxmlformats.org/officeDocument/2006/relationships/hyperlink" Target="https://doi.org/10.1007/s10044-017-0656-1" TargetMode="External"/><Relationship Id="rId7" Type="http://schemas.openxmlformats.org/officeDocument/2006/relationships/hyperlink" Target="https://journals.plos.org/plosone/article?id=10.1371%2Fjournal.pone.0284449" TargetMode="External"/><Relationship Id="rId8" Type="http://schemas.openxmlformats.org/officeDocument/2006/relationships/hyperlink" Target="https://zslpublications.onlinelibrary.wiley.com/doi/10.1002/rse2.23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8.png"/><Relationship Id="rId6" Type="http://schemas.openxmlformats.org/officeDocument/2006/relationships/hyperlink" Target="https://doi.org/10.3390/jcp3020013" TargetMode="External"/><Relationship Id="rId7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2.jpg"/><Relationship Id="rId6" Type="http://schemas.openxmlformats.org/officeDocument/2006/relationships/image" Target="../media/image23.jpg"/><Relationship Id="rId7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jpg"/><Relationship Id="rId6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slide" Target="/ppt/slides/slide11.xml"/><Relationship Id="rId5" Type="http://schemas.openxmlformats.org/officeDocument/2006/relationships/slide" Target="/ppt/slides/slide10.xml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01B1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55" name="Google Shape;55;p1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56" name="Google Shape;56;p1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57" name="Google Shape;57;p13"/>
          <p:cNvSpPr/>
          <p:nvPr/>
        </p:nvSpPr>
        <p:spPr>
          <a:xfrm>
            <a:off x="3036662" y="431847"/>
            <a:ext cx="3079602" cy="1010790"/>
          </a:xfrm>
          <a:custGeom>
            <a:rect b="b" l="l" r="r" t="t"/>
            <a:pathLst>
              <a:path extrusionOk="0" h="2021581" w="6159204">
                <a:moveTo>
                  <a:pt x="0" y="0"/>
                </a:moveTo>
                <a:lnTo>
                  <a:pt x="6159204" y="0"/>
                </a:lnTo>
                <a:lnTo>
                  <a:pt x="6159204" y="2021582"/>
                </a:lnTo>
                <a:lnTo>
                  <a:pt x="0" y="2021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8" name="Google Shape;58;p13"/>
          <p:cNvSpPr txBox="1"/>
          <p:nvPr/>
        </p:nvSpPr>
        <p:spPr>
          <a:xfrm>
            <a:off x="678857" y="1927485"/>
            <a:ext cx="77952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Deep</a:t>
            </a:r>
            <a:r>
              <a:rPr b="1" lang="en" sz="2500" u="sng">
                <a:solidFill>
                  <a:schemeClr val="lt1"/>
                </a:solidFill>
              </a:rPr>
              <a:t> Learning-Based Approach for Automated Biometric Identification of Mugger</a:t>
            </a:r>
            <a:endParaRPr b="1" sz="2500" u="sng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Crocodiles</a:t>
            </a:r>
            <a:endParaRPr b="1" sz="27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69763" y="3766825"/>
            <a:ext cx="83187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143000" y="3375350"/>
            <a:ext cx="73194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CSE641 Computer Vision: Modern Methods and Applications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064063" y="3842963"/>
            <a:ext cx="72642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Group 5: Shalvi Modi, Daksh Shah, Sloka Thakkar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65" name="Google Shape;165;p22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66" name="Google Shape;166;p22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67" name="Google Shape;167;p22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68" name="Google Shape;168;p22">
            <a:hlinkClick action="ppaction://hlinksldjump"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050" y="2265750"/>
            <a:ext cx="8867876" cy="20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UAV captured images are passed through a pre-trained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YOLO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detects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bounding box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the mugger crocodile. The detected image is then processed through a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pretrained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ResNet 18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where features are extracted from the last convolutional layer for identification and analysis.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76" name="Google Shape;176;p2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77" name="Google Shape;177;p2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78" name="Google Shape;178;p23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A test image is passed through a trained model, which utilizes the extracted features from the last convolutional layer. These features are further processed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FeatureNet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which generates the feature representation. The trained model then uses these processed features to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predict the class of the image.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181" name="Google Shape;18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175" y="2391788"/>
            <a:ext cx="8134350" cy="19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87" name="Google Shape;187;p2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88" name="Google Shape;188;p2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89" name="Google Shape;189;p24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90" name="Google Shape;190;p24"/>
          <p:cNvPicPr preferRelativeResize="0"/>
          <p:nvPr/>
        </p:nvPicPr>
        <p:blipFill rotWithShape="1">
          <a:blip r:embed="rId4">
            <a:alphaModFix/>
          </a:blip>
          <a:srcRect b="26486" l="0" r="0" t="0"/>
          <a:stretch/>
        </p:blipFill>
        <p:spPr>
          <a:xfrm>
            <a:off x="152400" y="2712938"/>
            <a:ext cx="8839201" cy="18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 txBox="1"/>
          <p:nvPr/>
        </p:nvSpPr>
        <p:spPr>
          <a:xfrm>
            <a:off x="213750" y="833850"/>
            <a:ext cx="8716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FeatureNet processes an input feature vector of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512 dimensions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through a series of fully connected (linear) layers with progressively decreasing dimensions: 512 → 256 → 128 → 64 → 144. Each linear layer is followed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batch normalization, ReLU activation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and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dropout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to enhance generalization and stability. 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skip connection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is introduced after the first linear transformation (512 → 256) to preserve important features and improve gradient flow. The final linear layer (64 → 144) produces the processed feature representation, which can be used for classification.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24"/>
          <p:cNvSpPr/>
          <p:nvPr/>
        </p:nvSpPr>
        <p:spPr>
          <a:xfrm>
            <a:off x="1676800" y="3614025"/>
            <a:ext cx="1992600" cy="489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98" name="Google Shape;198;p2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99" name="Google Shape;199;p2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00" name="Google Shape;200;p25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350" y="719800"/>
            <a:ext cx="4653100" cy="372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9838" y="230513"/>
            <a:ext cx="3076575" cy="157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/>
          <p:nvPr/>
        </p:nvSpPr>
        <p:spPr>
          <a:xfrm>
            <a:off x="166400" y="719800"/>
            <a:ext cx="4653000" cy="3666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5409875" y="230475"/>
            <a:ext cx="3076500" cy="1571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96988" y="1975975"/>
            <a:ext cx="3702300" cy="27364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/>
          <p:nvPr/>
        </p:nvSpPr>
        <p:spPr>
          <a:xfrm>
            <a:off x="5097000" y="1975825"/>
            <a:ext cx="3702300" cy="2736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12" name="Google Shape;212;p2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13" name="Google Shape;213;p2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14" name="Google Shape;214;p26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" y="848150"/>
            <a:ext cx="4455125" cy="3176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150" y="848150"/>
            <a:ext cx="4240777" cy="31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/>
          <p:nvPr/>
        </p:nvSpPr>
        <p:spPr>
          <a:xfrm>
            <a:off x="116938" y="848200"/>
            <a:ext cx="4455000" cy="3176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/>
          <p:nvPr/>
        </p:nvSpPr>
        <p:spPr>
          <a:xfrm>
            <a:off x="4722150" y="848200"/>
            <a:ext cx="4240800" cy="3176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20" name="Google Shape;220;p26"/>
          <p:cNvSpPr txBox="1"/>
          <p:nvPr/>
        </p:nvSpPr>
        <p:spPr>
          <a:xfrm>
            <a:off x="1143000" y="4075075"/>
            <a:ext cx="749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 Light"/>
              <a:buChar char="●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The prediction confidence distribution shows most predictions have high confidence.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The validation accuracy graph indicates a rapid increase followed by stabilization near 1.0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26" name="Google Shape;226;p2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27" name="Google Shape;227;p2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28" name="Google Shape;228;p27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7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230" name="Google Shape;230;p27" title="Add a little bit of body text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875" y="861950"/>
            <a:ext cx="8705899" cy="2531863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7"/>
          <p:cNvSpPr/>
          <p:nvPr/>
        </p:nvSpPr>
        <p:spPr>
          <a:xfrm>
            <a:off x="116875" y="861950"/>
            <a:ext cx="8706000" cy="2532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7"/>
          <p:cNvSpPr txBox="1"/>
          <p:nvPr/>
        </p:nvSpPr>
        <p:spPr>
          <a:xfrm>
            <a:off x="148675" y="3499875"/>
            <a:ext cx="88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This is the output when a test image is passed in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trained model.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of the Mugger crocodile is predicted along 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confidence score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The confidence score indicates how much confidence the model has in its predictions.</a:t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38" name="Google Shape;238;p2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39" name="Google Shape;239;p2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40" name="Google Shape;240;p28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41" name="Google Shape;241;p28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8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73375" y="830925"/>
            <a:ext cx="3897600" cy="4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We plan to implement a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deep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 learning approach</a:t>
            </a: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further optimization. The project will focus on two key aspects: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209550" lvl="0" marL="2286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Results on Old Data – This dataset, used in the original study, consists of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single-season data</a:t>
            </a: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 and will serve as a benchmark.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9550" lvl="0" marL="2286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Improving TPR on Old + New Data – Our goal is to enhance the True Positive Rate (TPR) by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incorporating new multi-season data</a:t>
            </a: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, improving identification performance across different environmental conditions.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209550" lvl="0" marL="228600" rtl="0" algn="l">
              <a:spcBef>
                <a:spcPts val="0"/>
              </a:spcBef>
              <a:spcAft>
                <a:spcPts val="0"/>
              </a:spcAft>
              <a:buSzPts val="1500"/>
              <a:buFont typeface="Helvetica Neue Light"/>
              <a:buChar char="●"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Use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model merging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 approach</a:t>
            </a: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future predictions.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325" y="791750"/>
            <a:ext cx="5349426" cy="319220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 txBox="1"/>
          <p:nvPr/>
        </p:nvSpPr>
        <p:spPr>
          <a:xfrm>
            <a:off x="6180663" y="4095750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Fig.5 [3]</a:t>
            </a:r>
            <a:endParaRPr sz="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51" name="Google Shape;251;p2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52" name="Google Shape;252;p2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53" name="Google Shape;253;p29"/>
          <p:cNvSpPr txBox="1"/>
          <p:nvPr/>
        </p:nvSpPr>
        <p:spPr>
          <a:xfrm>
            <a:off x="205794" y="474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9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88" y="769425"/>
            <a:ext cx="8869226" cy="3979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61" name="Google Shape;261;p3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62" name="Google Shape;262;p3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63" name="Google Shape;263;p30"/>
          <p:cNvSpPr/>
          <p:nvPr/>
        </p:nvSpPr>
        <p:spPr>
          <a:xfrm>
            <a:off x="269110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64" name="Google Shape;264;p30"/>
          <p:cNvSpPr txBox="1"/>
          <p:nvPr/>
        </p:nvSpPr>
        <p:spPr>
          <a:xfrm>
            <a:off x="205794" y="1943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References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0"/>
          <p:cNvSpPr txBox="1"/>
          <p:nvPr/>
        </p:nvSpPr>
        <p:spPr>
          <a:xfrm>
            <a:off x="8191229" y="4778841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0"/>
          <p:cNvSpPr txBox="1"/>
          <p:nvPr/>
        </p:nvSpPr>
        <p:spPr>
          <a:xfrm>
            <a:off x="76213" y="817775"/>
            <a:ext cx="8720700" cy="3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https://doi.org/10.3390/jcp3020013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Al-Waisy, A.S., Qahwaji, R., Ipson, S. et al. A multi-biometric iris recognition system based on a deep learning approach. Pattern Anal Applic 21, 783–802 (2018).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https://doi.org/10.1007/s10044-017-0656-1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[4]Alexandre Delplanque, Samuel Foucher, Jérôme Théau, Elsa Bussière, Cédric Vermeulen, Philippe Lejeune,From crowd to herd counting: How to precisely detect and count African mammals using aerial imagery and deep learning?,ISPRS Journal of Photogrammetry and Remote Sensing,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[5]Moreni, M., Theau, J., &amp; Foucher, S. (n.d.). Do you get what you see? insights of using map to select architectures of pretrained neural networks for automated aerial animal detection. PLOS ONE.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https://journals.plos.org/plosone/article?id=10.1371%2Fjournal.pone.0284449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[6]Multispecies detection and identification of African mammals in aerial imagery using convolutional neural networks - Delplanque - 2022 - remote sensing in ecology and Conservation - Wiley Online Library. (n.d.).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https://zslpublications.onlinelibrary.wiley.com/doi/10.1002/rse2.234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67" name="Google Shape;67;p1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68" name="Google Shape;68;p1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69" name="Google Shape;69;p14"/>
          <p:cNvSpPr/>
          <p:nvPr/>
        </p:nvSpPr>
        <p:spPr>
          <a:xfrm>
            <a:off x="81773" y="4473655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70" name="Google Shape;70;p14"/>
          <p:cNvSpPr txBox="1"/>
          <p:nvPr/>
        </p:nvSpPr>
        <p:spPr>
          <a:xfrm>
            <a:off x="352519" y="2432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Background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75" y="866613"/>
            <a:ext cx="4563690" cy="32923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1106125" y="4388450"/>
            <a:ext cx="77952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https://doi.org/10.3390/jcp3020013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</a:t>
            </a: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Al-Waisy, A.S., Qahwaji, R., Ipson, S. et al. A multi-biometric iris recognition system based on a deep learning approach. Pattern Anal Applic 21, 783–802 (2018). https://doi.org/10.1007/s10044-017-0656-1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002600" y="4111750"/>
            <a:ext cx="24795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Fig.1 [1]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6101225" y="3658788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Fig.2 [2]</a:t>
            </a:r>
            <a:endParaRPr sz="7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54365" y="1555688"/>
            <a:ext cx="4193735" cy="20337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2351025" y="3339250"/>
            <a:ext cx="261000" cy="250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7940350" y="2969650"/>
            <a:ext cx="837300" cy="338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83" name="Google Shape;83;p1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84" name="Google Shape;84;p1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85" name="Google Shape;85;p15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86" name="Google Shape;86;p15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Literature Survey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5713" y="947500"/>
            <a:ext cx="5510926" cy="30407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171250" y="1228788"/>
            <a:ext cx="29955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Machine learning-based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biometric identification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offers non-invasive alternatives to traditional wildlife tagging. CNNs have been used for species like tigers and chimpanzees, but mostly in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controlled environments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Limited research exists on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free-ranging crocodilians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261213" y="4593700"/>
            <a:ext cx="724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700"/>
          </a:p>
        </p:txBody>
      </p:sp>
      <p:sp>
        <p:nvSpPr>
          <p:cNvPr id="91" name="Google Shape;91;p15"/>
          <p:cNvSpPr txBox="1"/>
          <p:nvPr/>
        </p:nvSpPr>
        <p:spPr>
          <a:xfrm>
            <a:off x="5632838" y="4034325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Fig.4 [3]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97" name="Google Shape;97;p1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98" name="Google Shape;98;p1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99" name="Google Shape;99;p16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00" name="Google Shape;100;p16"/>
          <p:cNvSpPr txBox="1"/>
          <p:nvPr/>
        </p:nvSpPr>
        <p:spPr>
          <a:xfrm>
            <a:off x="269113" y="199713"/>
            <a:ext cx="674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35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Literature Survey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1" name="Google Shape;101;p16"/>
          <p:cNvGraphicFramePr/>
          <p:nvPr/>
        </p:nvGraphicFramePr>
        <p:xfrm>
          <a:off x="1295400" y="930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{526A5FCD-D3BD-40CD-967A-001DAB6A8247}</a:tableStyleId>
              </a:tblPr>
              <a:tblGrid>
                <a:gridCol w="1638300"/>
                <a:gridCol w="1638300"/>
                <a:gridCol w="1638300"/>
                <a:gridCol w="1638300"/>
              </a:tblGrid>
              <a:tr h="335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Paper Name</a:t>
                      </a:r>
                      <a:endParaRPr b="1" sz="14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Approach</a:t>
                      </a:r>
                      <a:endParaRPr b="1"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Key Features</a:t>
                      </a:r>
                      <a:endParaRPr b="1"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Relevance</a:t>
                      </a:r>
                      <a:endParaRPr b="1"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Identification of free-ranging mugger crocodiles by applying deep learning methods on UAV imagery [3]</a:t>
                      </a:r>
                      <a:endParaRPr sz="9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UAV-based CNN model (YOLO-v5l) for identifying free-ranging mugger crocodiles using dorsal scute patterns.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accuracy in distinguishing individuals; Non-invasive approach using UAVs; Model showed 89.2% accuracy.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Basis for using UAVs and CNN for crocodile identification in free-ranging environments.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crowd to herd counting: How to precisely detect and count African mammals using aerial imagery and deep learning?[4]</a:t>
                      </a:r>
                      <a:endParaRPr b="1"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Deep learning-based remote sensing for wildlife monitoring.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efficiency in large-scale monitoring; Automates wildlife recognition.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Supports the use of remote sensing and deep learning in animal identification.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Do you get what you see? Insights of using mAP to select architectures of pretrained neural networks for automated aerial animal detection [5]</a:t>
                      </a:r>
                      <a:endParaRPr b="1"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CNN-based facial recognition for individual identification of primates.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precision; Works well in controlled conditions.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Demonstrates CNN viability for biometric identification but highlights need for alternative approaches for non-facial species.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Multispecies detection and identification of African mammals in aerial imagery using convolutional neural networks[6]</a:t>
                      </a:r>
                      <a:endParaRPr b="1"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UAV-based imagery with ML for reptile population estimation.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Effective in identifying large reptiles; UAVs reduce human disturbance.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Reinforces UAV effectiveness for ecological studies on crocodilians.</a:t>
                      </a:r>
                      <a:endParaRPr sz="9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07" name="Google Shape;107;p1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08" name="Google Shape;108;p1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09" name="Google Shape;109;p17"/>
          <p:cNvSpPr/>
          <p:nvPr/>
        </p:nvSpPr>
        <p:spPr>
          <a:xfrm>
            <a:off x="-2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10" name="Google Shape;110;p17"/>
          <p:cNvSpPr txBox="1"/>
          <p:nvPr/>
        </p:nvSpPr>
        <p:spPr>
          <a:xfrm>
            <a:off x="205807" y="1236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86337" y="936737"/>
            <a:ext cx="6184937" cy="331326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5350100" y="4276888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Fig.3 [3]</a:t>
            </a:r>
            <a:endParaRPr sz="700"/>
          </a:p>
        </p:txBody>
      </p:sp>
      <p:sp>
        <p:nvSpPr>
          <p:cNvPr id="113" name="Google Shape;113;p17"/>
          <p:cNvSpPr txBox="1"/>
          <p:nvPr/>
        </p:nvSpPr>
        <p:spPr>
          <a:xfrm>
            <a:off x="954163" y="4645163"/>
            <a:ext cx="7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700"/>
          </a:p>
        </p:txBody>
      </p:sp>
      <p:sp>
        <p:nvSpPr>
          <p:cNvPr id="114" name="Google Shape;114;p17"/>
          <p:cNvSpPr txBox="1"/>
          <p:nvPr/>
        </p:nvSpPr>
        <p:spPr>
          <a:xfrm>
            <a:off x="205788" y="1308063"/>
            <a:ext cx="2392500" cy="18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Using a </a:t>
            </a:r>
            <a:r>
              <a:rPr b="1"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deep learning approach </a:t>
            </a: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 automate the biometric identification of Mugger crocodiles, improve accuracy, and analyze the impact of new seasonal data on the model's performance.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20" name="Google Shape;120;p1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21" name="Google Shape;121;p1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22" name="Google Shape;122;p18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23" name="Google Shape;123;p18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Dataset Discussion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171250" y="924750"/>
            <a:ext cx="30189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Dataset Size: 88,000 UAV-captured frames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Species: 143 free-ranging mugger crocodiles (~1.5m in length)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Location: 19 locations in Gujarat, India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Drone Used: DJI Mavic 2 Zoom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Camera Specs: 24–48 mm optical zoom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Frame Resolution: 3840 × 2160 pixels at 96 DPI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Flight Height: 8–10 meters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Recording Duration: 30 seconds to 1 minute per session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Flight Pattern: Clockwise rotation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96850" lvl="0" marL="228600" rtl="0" algn="l">
              <a:spcBef>
                <a:spcPts val="0"/>
              </a:spcBef>
              <a:spcAft>
                <a:spcPts val="0"/>
              </a:spcAft>
              <a:buSzPts val="1300"/>
              <a:buFont typeface="Helvetica Neue Light"/>
              <a:buChar char="●"/>
            </a:pPr>
            <a:r>
              <a:rPr lang="en" sz="1300">
                <a:latin typeface="Helvetica Neue Light"/>
                <a:ea typeface="Helvetica Neue Light"/>
                <a:cs typeface="Helvetica Neue Light"/>
                <a:sym typeface="Helvetica Neue Light"/>
              </a:rPr>
              <a:t>Time of Capture: Between 0800–1600 hours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4650" y="264313"/>
            <a:ext cx="3246940" cy="1826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8250" y="2224675"/>
            <a:ext cx="3018852" cy="2002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12338" y="2618706"/>
            <a:ext cx="2831662" cy="1446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33" name="Google Shape;133;p1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34" name="Google Shape;134;p1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35" name="Google Shape;135;p19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36" name="Google Shape;136;p19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Dataset Discussion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181838" y="917100"/>
            <a:ext cx="48684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Once a crocodile was spotted, the drone was taken closer to the crocodile focussing on the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dorsal scute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patterns.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OpenCV-Python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library used to extract frames from the video clips of 143 muggers.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8850" y="199713"/>
            <a:ext cx="3448024" cy="1939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100" y="2139225"/>
            <a:ext cx="4289800" cy="2413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66373" y="2215425"/>
            <a:ext cx="4530184" cy="2548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46" name="Google Shape;146;p2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47" name="Google Shape;147;p2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48" name="Google Shape;148;p20"/>
          <p:cNvSpPr txBox="1"/>
          <p:nvPr/>
        </p:nvSpPr>
        <p:spPr>
          <a:xfrm>
            <a:off x="106000" y="-7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400" y="631200"/>
            <a:ext cx="7750457" cy="43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55" name="Google Shape;155;p21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56" name="Google Shape;156;p21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57" name="Google Shape;157;p21">
            <a:hlinkClick action="ppaction://hlinksldjump" r:id="rId4"/>
          </p:cNvPr>
          <p:cNvSpPr txBox="1"/>
          <p:nvPr/>
        </p:nvSpPr>
        <p:spPr>
          <a:xfrm>
            <a:off x="269107" y="199713"/>
            <a:ext cx="7795200" cy="13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sz="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t/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327575" y="933925"/>
            <a:ext cx="49485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59" name="Google Shape;159;p21">
            <a:hlinkClick action="ppaction://hlinksldjump"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450" y="846700"/>
            <a:ext cx="7921375" cy="41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